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91" r:id="rId14"/>
    <p:sldId id="277" r:id="rId15"/>
    <p:sldId id="292" r:id="rId16"/>
    <p:sldId id="276" r:id="rId17"/>
    <p:sldId id="268" r:id="rId18"/>
    <p:sldId id="269" r:id="rId19"/>
    <p:sldId id="270" r:id="rId20"/>
    <p:sldId id="272" r:id="rId21"/>
    <p:sldId id="266" r:id="rId22"/>
    <p:sldId id="267" r:id="rId23"/>
    <p:sldId id="271" r:id="rId24"/>
    <p:sldId id="275" r:id="rId25"/>
    <p:sldId id="273" r:id="rId26"/>
    <p:sldId id="274" r:id="rId27"/>
    <p:sldId id="281" r:id="rId28"/>
    <p:sldId id="279" r:id="rId29"/>
    <p:sldId id="280" r:id="rId30"/>
    <p:sldId id="282" r:id="rId31"/>
    <p:sldId id="283" r:id="rId32"/>
    <p:sldId id="284" r:id="rId33"/>
    <p:sldId id="287" r:id="rId34"/>
    <p:sldId id="285" r:id="rId35"/>
    <p:sldId id="288" r:id="rId36"/>
    <p:sldId id="286" r:id="rId37"/>
    <p:sldId id="289" r:id="rId38"/>
    <p:sldId id="293" r:id="rId39"/>
    <p:sldId id="290" r:id="rId4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BDA14369-969F-4C34-95AE-379DC2275E32}" type="datetimeFigureOut">
              <a:rPr lang="nl-NL" smtClean="0"/>
              <a:t>23-9-2015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E8465D-A425-4E12-9374-255464E9C8EF}"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DA14369-969F-4C34-95AE-379DC2275E32}" type="datetimeFigureOut">
              <a:rPr lang="nl-NL" smtClean="0"/>
              <a:t>23-9-2015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E8465D-A425-4E12-9374-255464E9C8EF}"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DA14369-969F-4C34-95AE-379DC2275E32}" type="datetimeFigureOut">
              <a:rPr lang="nl-NL" smtClean="0"/>
              <a:t>23-9-2015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E8465D-A425-4E12-9374-255464E9C8EF}"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DA14369-969F-4C34-95AE-379DC2275E32}" type="datetimeFigureOut">
              <a:rPr lang="nl-NL" smtClean="0"/>
              <a:t>23-9-2015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E8465D-A425-4E12-9374-255464E9C8EF}"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DA14369-969F-4C34-95AE-379DC2275E32}" type="datetimeFigureOut">
              <a:rPr lang="nl-NL" smtClean="0"/>
              <a:t>23-9-2015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7E8465D-A425-4E12-9374-255464E9C8EF}"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DA14369-969F-4C34-95AE-379DC2275E32}" type="datetimeFigureOut">
              <a:rPr lang="nl-NL" smtClean="0"/>
              <a:t>23-9-2015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7E8465D-A425-4E12-9374-255464E9C8EF}"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DA14369-969F-4C34-95AE-379DC2275E32}" type="datetimeFigureOut">
              <a:rPr lang="nl-NL" smtClean="0"/>
              <a:t>23-9-2015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7E8465D-A425-4E12-9374-255464E9C8EF}"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DA14369-969F-4C34-95AE-379DC2275E32}" type="datetimeFigureOut">
              <a:rPr lang="nl-NL" smtClean="0"/>
              <a:t>23-9-2015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7E8465D-A425-4E12-9374-255464E9C8EF}"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DA14369-969F-4C34-95AE-379DC2275E32}" type="datetimeFigureOut">
              <a:rPr lang="nl-NL" smtClean="0"/>
              <a:t>23-9-2015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7E8465D-A425-4E12-9374-255464E9C8EF}"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DA14369-969F-4C34-95AE-379DC2275E32}" type="datetimeFigureOut">
              <a:rPr lang="nl-NL" smtClean="0"/>
              <a:t>23-9-2015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7E8465D-A425-4E12-9374-255464E9C8EF}"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DA14369-969F-4C34-95AE-379DC2275E32}" type="datetimeFigureOut">
              <a:rPr lang="nl-NL" smtClean="0"/>
              <a:t>23-9-2015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7E8465D-A425-4E12-9374-255464E9C8EF}"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14369-969F-4C34-95AE-379DC2275E32}" type="datetimeFigureOut">
              <a:rPr lang="nl-NL" smtClean="0"/>
              <a:t>23-9-2015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8465D-A425-4E12-9374-255464E9C8EF}" type="slidenum">
              <a:rPr lang="nl-NL" smtClean="0"/>
              <a:t>‹nr.›</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kennislink.nl/upload/195312_276_1205771495412-91939_276_1035282665346-Erkens2Afb10.jp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www.kennislink.nl/publicaties/de-evolutie-van-het-plantenrij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kennislink.nl/publicaties/de-evolutie-van-het-plantenrij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42910" y="428604"/>
            <a:ext cx="7772400" cy="1470025"/>
          </a:xfrm>
        </p:spPr>
        <p:txBody>
          <a:bodyPr>
            <a:normAutofit/>
          </a:bodyPr>
          <a:lstStyle/>
          <a:p>
            <a:r>
              <a:rPr lang="nl-NL" sz="8800" dirty="0" smtClean="0"/>
              <a:t>Plantenrijk</a:t>
            </a:r>
            <a:endParaRPr lang="nl-NL" sz="8800" dirty="0"/>
          </a:p>
        </p:txBody>
      </p:sp>
      <p:sp>
        <p:nvSpPr>
          <p:cNvPr id="3" name="Ondertitel 2"/>
          <p:cNvSpPr>
            <a:spLocks noGrp="1"/>
          </p:cNvSpPr>
          <p:nvPr>
            <p:ph type="subTitle" idx="1"/>
          </p:nvPr>
        </p:nvSpPr>
        <p:spPr>
          <a:xfrm>
            <a:off x="1500166" y="1785926"/>
            <a:ext cx="6357982" cy="785818"/>
          </a:xfrm>
        </p:spPr>
        <p:txBody>
          <a:bodyPr/>
          <a:lstStyle/>
          <a:p>
            <a:r>
              <a:rPr lang="nl-NL" dirty="0" smtClean="0"/>
              <a:t>Indeling van alle planten op aarde</a:t>
            </a:r>
            <a:endParaRPr lang="nl-NL" dirty="0"/>
          </a:p>
        </p:txBody>
      </p:sp>
      <p:pic>
        <p:nvPicPr>
          <p:cNvPr id="5" name="Afbeelding 4" descr="castanea%20sativa-tamme%20kastanje-03475.jpg"/>
          <p:cNvPicPr>
            <a:picLocks noChangeAspect="1"/>
          </p:cNvPicPr>
          <p:nvPr/>
        </p:nvPicPr>
        <p:blipFill>
          <a:blip r:embed="rId2" cstate="print"/>
          <a:stretch>
            <a:fillRect/>
          </a:stretch>
        </p:blipFill>
        <p:spPr>
          <a:xfrm>
            <a:off x="4786314" y="2643182"/>
            <a:ext cx="3929058" cy="2946794"/>
          </a:xfrm>
          <a:prstGeom prst="rect">
            <a:avLst/>
          </a:prstGeom>
        </p:spPr>
      </p:pic>
      <p:pic>
        <p:nvPicPr>
          <p:cNvPr id="6" name="Afbeelding 5" descr="polystichum-setiferum.jpg"/>
          <p:cNvPicPr>
            <a:picLocks noChangeAspect="1"/>
          </p:cNvPicPr>
          <p:nvPr/>
        </p:nvPicPr>
        <p:blipFill>
          <a:blip r:embed="rId3" cstate="print"/>
          <a:stretch>
            <a:fillRect/>
          </a:stretch>
        </p:blipFill>
        <p:spPr>
          <a:xfrm>
            <a:off x="1071538" y="2571744"/>
            <a:ext cx="2357454" cy="2970392"/>
          </a:xfrm>
          <a:prstGeom prst="rect">
            <a:avLst/>
          </a:prstGeom>
        </p:spPr>
      </p:pic>
      <p:sp>
        <p:nvSpPr>
          <p:cNvPr id="7" name="Actieknop: Verder of Volgende 6">
            <a:hlinkClick r:id="" action="ppaction://hlinkshowjump?jump=nextslide" highlightClick="1"/>
          </p:cNvPr>
          <p:cNvSpPr/>
          <p:nvPr/>
        </p:nvSpPr>
        <p:spPr>
          <a:xfrm>
            <a:off x="7000892" y="6000768"/>
            <a:ext cx="785818" cy="50006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59" y="908720"/>
            <a:ext cx="9039303" cy="4248472"/>
          </a:xfrm>
          <a:prstGeom prst="rect">
            <a:avLst/>
          </a:prstGeom>
        </p:spPr>
      </p:pic>
    </p:spTree>
    <p:extLst>
      <p:ext uri="{BB962C8B-B14F-4D97-AF65-F5344CB8AC3E}">
        <p14:creationId xmlns:p14="http://schemas.microsoft.com/office/powerpoint/2010/main" val="2482644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3093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nl-NL"/>
          </a:p>
        </p:txBody>
      </p:sp>
      <p:sp>
        <p:nvSpPr>
          <p:cNvPr id="4" name="Tijdelijke aanduiding voor inhoud 3"/>
          <p:cNvSpPr>
            <a:spLocks noGrp="1"/>
          </p:cNvSpPr>
          <p:nvPr>
            <p:ph idx="1"/>
          </p:nvPr>
        </p:nvSpPr>
        <p:spPr/>
        <p:txBody>
          <a:bodyPr/>
          <a:lstStyle/>
          <a:p>
            <a:pPr marL="0" indent="0">
              <a:buNone/>
            </a:pPr>
            <a:r>
              <a:rPr lang="nl-NL" dirty="0" smtClean="0"/>
              <a:t>Vanaf dia 32</a:t>
            </a:r>
            <a:endParaRPr lang="nl-NL" dirty="0"/>
          </a:p>
        </p:txBody>
      </p:sp>
    </p:spTree>
    <p:extLst>
      <p:ext uri="{BB962C8B-B14F-4D97-AF65-F5344CB8AC3E}">
        <p14:creationId xmlns:p14="http://schemas.microsoft.com/office/powerpoint/2010/main" val="1835395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Verrijking niveau 3/4</a:t>
            </a:r>
            <a:endParaRPr lang="nl-NL" dirty="0"/>
          </a:p>
        </p:txBody>
      </p:sp>
    </p:spTree>
    <p:extLst>
      <p:ext uri="{BB962C8B-B14F-4D97-AF65-F5344CB8AC3E}">
        <p14:creationId xmlns:p14="http://schemas.microsoft.com/office/powerpoint/2010/main" val="1588721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332656"/>
            <a:ext cx="8229600" cy="5793507"/>
          </a:xfrm>
        </p:spPr>
        <p:txBody>
          <a:bodyPr/>
          <a:lstStyle/>
          <a:p>
            <a:r>
              <a:rPr lang="nl-NL" dirty="0"/>
              <a:t>Planten kom je overal ter wereld tegen. Vandaag de dag zie je vooral bloemplanten, maar deze groep is eigenlijk pas heel laat ontstaan. </a:t>
            </a:r>
            <a:r>
              <a:rPr lang="nl-NL" dirty="0" smtClean="0"/>
              <a:t>Nu wordt beschreven </a:t>
            </a:r>
            <a:r>
              <a:rPr lang="nl-NL" dirty="0"/>
              <a:t>wat er vanaf het ontstaan van de eerste landplanten tot aan de bloemplanten is gebeurd in de evolutie.</a:t>
            </a:r>
          </a:p>
        </p:txBody>
      </p:sp>
    </p:spTree>
    <p:extLst>
      <p:ext uri="{BB962C8B-B14F-4D97-AF65-F5344CB8AC3E}">
        <p14:creationId xmlns:p14="http://schemas.microsoft.com/office/powerpoint/2010/main" val="2197043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332656"/>
            <a:ext cx="8229600" cy="6120680"/>
          </a:xfrm>
        </p:spPr>
        <p:txBody>
          <a:bodyPr>
            <a:normAutofit lnSpcReduction="10000"/>
          </a:bodyPr>
          <a:lstStyle/>
          <a:p>
            <a:r>
              <a:rPr lang="nl-NL" dirty="0"/>
              <a:t>Planten zijn belangrijk voor het leven op aarde. Als </a:t>
            </a:r>
            <a:r>
              <a:rPr lang="nl-NL" dirty="0" err="1"/>
              <a:t>autotrofen</a:t>
            </a:r>
            <a:r>
              <a:rPr lang="nl-NL" dirty="0"/>
              <a:t> (zij kunnen dus zelf zonlicht in energie omzetten door hun fotosynthetische capaciteiten) zijn zij hoofdproducenten van zuurstof en </a:t>
            </a:r>
            <a:r>
              <a:rPr lang="nl-NL" b="1" dirty="0"/>
              <a:t>zijn ze de basis van de meeste voedselketens</a:t>
            </a:r>
            <a:r>
              <a:rPr lang="nl-NL" dirty="0"/>
              <a:t>. Zonder planten zouden daarom vele andere organismen niet kunnen bestaan. </a:t>
            </a:r>
            <a:endParaRPr lang="nl-NL" dirty="0" smtClean="0"/>
          </a:p>
          <a:p>
            <a:r>
              <a:rPr lang="nl-NL" dirty="0" smtClean="0"/>
              <a:t>Het </a:t>
            </a:r>
            <a:r>
              <a:rPr lang="nl-NL" dirty="0"/>
              <a:t>leven van dieren op het land kon dan ook pas beginnen nadat planten het land koloniseerden. Door de aanwezigheid van planten kwam er genoeg zuurstof in de lucht en was er eten aanwezig.</a:t>
            </a:r>
          </a:p>
        </p:txBody>
      </p:sp>
    </p:spTree>
    <p:extLst>
      <p:ext uri="{BB962C8B-B14F-4D97-AF65-F5344CB8AC3E}">
        <p14:creationId xmlns:p14="http://schemas.microsoft.com/office/powerpoint/2010/main" val="4077681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476672"/>
            <a:ext cx="8229600" cy="5649491"/>
          </a:xfrm>
        </p:spPr>
        <p:txBody>
          <a:bodyPr>
            <a:normAutofit fontScale="85000" lnSpcReduction="10000"/>
          </a:bodyPr>
          <a:lstStyle/>
          <a:p>
            <a:r>
              <a:rPr lang="nl-NL" dirty="0"/>
              <a:t>Voordat je </a:t>
            </a:r>
            <a:r>
              <a:rPr lang="nl-NL" dirty="0" smtClean="0"/>
              <a:t>kunt </a:t>
            </a:r>
            <a:r>
              <a:rPr lang="nl-NL" dirty="0"/>
              <a:t>beantwoorden waar planten vandaan komen en welke groepen planten er bestaan, moet je eerst weten wat planten eigenlijk zijn. </a:t>
            </a:r>
            <a:endParaRPr lang="nl-NL" dirty="0" smtClean="0"/>
          </a:p>
          <a:p>
            <a:r>
              <a:rPr lang="nl-NL" dirty="0" smtClean="0"/>
              <a:t>Wat </a:t>
            </a:r>
            <a:r>
              <a:rPr lang="nl-NL" dirty="0"/>
              <a:t>wij vandaag de dag planten noemen, dat zijn eigenlijk alleen de </a:t>
            </a:r>
            <a:r>
              <a:rPr lang="nl-NL" b="1" dirty="0"/>
              <a:t>landplanten</a:t>
            </a:r>
            <a:r>
              <a:rPr lang="nl-NL" dirty="0"/>
              <a:t>. Alleen zij hebben met succes het land gekoloniseerd. Er is nog een andere groep, de </a:t>
            </a:r>
            <a:r>
              <a:rPr lang="nl-NL" b="1" dirty="0" smtClean="0"/>
              <a:t>wieren</a:t>
            </a:r>
            <a:r>
              <a:rPr lang="nl-NL" dirty="0"/>
              <a:t>, die je alleen in het water vindt. </a:t>
            </a:r>
            <a:endParaRPr lang="nl-NL" dirty="0" smtClean="0"/>
          </a:p>
          <a:p>
            <a:pPr marL="0" indent="0">
              <a:buNone/>
            </a:pPr>
            <a:endParaRPr lang="nl-NL" dirty="0" smtClean="0"/>
          </a:p>
          <a:p>
            <a:pPr marL="0" indent="0">
              <a:buNone/>
            </a:pPr>
            <a:r>
              <a:rPr lang="nl-NL" dirty="0" smtClean="0"/>
              <a:t>Er </a:t>
            </a:r>
            <a:r>
              <a:rPr lang="nl-NL" dirty="0"/>
              <a:t>is nu een wetenschappelijke discussie aan de gang over de vraag of deze groenwieren nu wel of niet tot het plantenrijk </a:t>
            </a:r>
            <a:r>
              <a:rPr lang="nl-NL" dirty="0" smtClean="0"/>
              <a:t>moeten worden gerekend. Over deze discussie gaan we het niet hebben. Wel </a:t>
            </a:r>
            <a:r>
              <a:rPr lang="nl-NL" dirty="0"/>
              <a:t>is duidelijk dat ze nauw verwant </a:t>
            </a:r>
            <a:r>
              <a:rPr lang="nl-NL" dirty="0" smtClean="0"/>
              <a:t>zijn </a:t>
            </a:r>
            <a:r>
              <a:rPr lang="nl-NL" dirty="0"/>
              <a:t>aan de landplanten.</a:t>
            </a:r>
          </a:p>
        </p:txBody>
      </p:sp>
    </p:spTree>
    <p:extLst>
      <p:ext uri="{BB962C8B-B14F-4D97-AF65-F5344CB8AC3E}">
        <p14:creationId xmlns:p14="http://schemas.microsoft.com/office/powerpoint/2010/main" val="1809711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260648"/>
            <a:ext cx="8229600" cy="6768752"/>
          </a:xfrm>
        </p:spPr>
        <p:txBody>
          <a:bodyPr>
            <a:normAutofit fontScale="77500" lnSpcReduction="20000"/>
          </a:bodyPr>
          <a:lstStyle/>
          <a:p>
            <a:pPr marL="0" indent="0">
              <a:buNone/>
            </a:pPr>
            <a:r>
              <a:rPr lang="nl-NL" dirty="0"/>
              <a:t>Landplanten zijn bekend vanaf het Siluur (440-408 miljoen jaar geleden), maar zijn </a:t>
            </a:r>
            <a:r>
              <a:rPr lang="nl-NL" dirty="0" smtClean="0"/>
              <a:t>misschien al </a:t>
            </a:r>
            <a:r>
              <a:rPr lang="nl-NL" dirty="0"/>
              <a:t>eerder ontstaan in het </a:t>
            </a:r>
            <a:r>
              <a:rPr lang="nl-NL" dirty="0" err="1"/>
              <a:t>Ordovicium</a:t>
            </a:r>
            <a:r>
              <a:rPr lang="nl-NL" dirty="0"/>
              <a:t> (505-440 miljoen jaar geleden). </a:t>
            </a:r>
            <a:endParaRPr lang="nl-NL" dirty="0" smtClean="0"/>
          </a:p>
          <a:p>
            <a:pPr marL="0" indent="0">
              <a:buNone/>
            </a:pPr>
            <a:endParaRPr lang="nl-NL" dirty="0"/>
          </a:p>
          <a:p>
            <a:pPr marL="0" indent="0">
              <a:buNone/>
            </a:pPr>
            <a:r>
              <a:rPr lang="nl-NL" dirty="0" smtClean="0"/>
              <a:t>In </a:t>
            </a:r>
            <a:r>
              <a:rPr lang="nl-NL" dirty="0"/>
              <a:t>het vroeg-Devoon (408-390 miljoen jaar geleden) ontstonden er veel groepen </a:t>
            </a:r>
            <a:r>
              <a:rPr lang="nl-NL" dirty="0" smtClean="0"/>
              <a:t>mos-</a:t>
            </a:r>
            <a:r>
              <a:rPr lang="nl-NL" dirty="0" err="1" smtClean="0"/>
              <a:t>achtigen</a:t>
            </a:r>
            <a:r>
              <a:rPr lang="nl-NL" dirty="0" smtClean="0"/>
              <a:t>.</a:t>
            </a:r>
          </a:p>
          <a:p>
            <a:pPr marL="0" indent="0">
              <a:buNone/>
            </a:pPr>
            <a:endParaRPr lang="nl-NL" dirty="0"/>
          </a:p>
          <a:p>
            <a:pPr marL="0" indent="0">
              <a:buNone/>
            </a:pPr>
            <a:r>
              <a:rPr lang="nl-NL" dirty="0" smtClean="0"/>
              <a:t>In </a:t>
            </a:r>
            <a:r>
              <a:rPr lang="nl-NL" dirty="0"/>
              <a:t>het Carboon (360-330 miljoen jaar geleden) allerlei vaatplanten. </a:t>
            </a:r>
            <a:endParaRPr lang="nl-NL" dirty="0" smtClean="0"/>
          </a:p>
          <a:p>
            <a:pPr marL="0" indent="0">
              <a:buNone/>
            </a:pPr>
            <a:endParaRPr lang="nl-NL" dirty="0"/>
          </a:p>
          <a:p>
            <a:pPr marL="0" indent="0">
              <a:buNone/>
            </a:pPr>
            <a:r>
              <a:rPr lang="nl-NL" dirty="0" smtClean="0"/>
              <a:t>In </a:t>
            </a:r>
            <a:r>
              <a:rPr lang="nl-NL" dirty="0"/>
              <a:t>het Jura (208-145 miljoen jaar geleden) en het Krijt (145-65 miljoen jaar geleden) verschenen tenslotte nog de zaadplanten bestaande uit de </a:t>
            </a:r>
            <a:r>
              <a:rPr lang="nl-NL" dirty="0" err="1"/>
              <a:t>gymnospermen</a:t>
            </a:r>
            <a:r>
              <a:rPr lang="nl-NL" dirty="0"/>
              <a:t>, ofwel “naaktzadigen” en de </a:t>
            </a:r>
            <a:r>
              <a:rPr lang="nl-NL" dirty="0" err="1"/>
              <a:t>angiospermen</a:t>
            </a:r>
            <a:r>
              <a:rPr lang="nl-NL" dirty="0"/>
              <a:t>, ofwel “</a:t>
            </a:r>
            <a:r>
              <a:rPr lang="nl-NL" dirty="0" err="1"/>
              <a:t>bedektzadigen</a:t>
            </a:r>
            <a:r>
              <a:rPr lang="nl-NL" dirty="0"/>
              <a:t>”. </a:t>
            </a:r>
            <a:endParaRPr lang="nl-NL" dirty="0" smtClean="0"/>
          </a:p>
          <a:p>
            <a:pPr marL="0" indent="0">
              <a:buNone/>
            </a:pPr>
            <a:endParaRPr lang="nl-NL" dirty="0" smtClean="0"/>
          </a:p>
          <a:p>
            <a:pPr marL="0" indent="0">
              <a:buNone/>
            </a:pPr>
            <a:r>
              <a:rPr lang="nl-NL" dirty="0" smtClean="0"/>
              <a:t>Totaal </a:t>
            </a:r>
            <a:r>
              <a:rPr lang="nl-NL" dirty="0"/>
              <a:t>ontstonden er in de afgelopen 500 miljoen jaar 11 hoofdgroepen (zie </a:t>
            </a:r>
            <a:r>
              <a:rPr lang="nl-NL" dirty="0" smtClean="0"/>
              <a:t>tabel volgende dia).</a:t>
            </a:r>
            <a:endParaRPr lang="nl-NL" dirty="0"/>
          </a:p>
        </p:txBody>
      </p:sp>
    </p:spTree>
    <p:extLst>
      <p:ext uri="{BB962C8B-B14F-4D97-AF65-F5344CB8AC3E}">
        <p14:creationId xmlns:p14="http://schemas.microsoft.com/office/powerpoint/2010/main" val="344822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3760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Landplanten</a:t>
            </a:r>
            <a:endParaRPr lang="nl-NL" dirty="0"/>
          </a:p>
        </p:txBody>
      </p:sp>
      <p:sp>
        <p:nvSpPr>
          <p:cNvPr id="3" name="Tijdelijke aanduiding voor inhoud 2"/>
          <p:cNvSpPr>
            <a:spLocks noGrp="1"/>
          </p:cNvSpPr>
          <p:nvPr>
            <p:ph idx="1"/>
          </p:nvPr>
        </p:nvSpPr>
        <p:spPr/>
        <p:txBody>
          <a:bodyPr/>
          <a:lstStyle/>
          <a:p>
            <a:r>
              <a:rPr lang="nl-NL" dirty="0" smtClean="0"/>
              <a:t>Landplanten </a:t>
            </a:r>
            <a:r>
              <a:rPr lang="nl-NL" dirty="0"/>
              <a:t>hebben een zestal eigenschappen waaraan je kunt zien dat ze planten zijn:</a:t>
            </a:r>
          </a:p>
        </p:txBody>
      </p:sp>
    </p:spTree>
    <p:extLst>
      <p:ext uri="{BB962C8B-B14F-4D97-AF65-F5344CB8AC3E}">
        <p14:creationId xmlns:p14="http://schemas.microsoft.com/office/powerpoint/2010/main" val="1130689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8596" y="2285992"/>
            <a:ext cx="3286148" cy="1143008"/>
          </a:xfrm>
        </p:spPr>
        <p:txBody>
          <a:bodyPr>
            <a:normAutofit/>
          </a:bodyPr>
          <a:lstStyle/>
          <a:p>
            <a:r>
              <a:rPr lang="nl-NL" sz="3600" dirty="0" smtClean="0"/>
              <a:t>Wieren en algen</a:t>
            </a:r>
            <a:endParaRPr lang="nl-NL" sz="3600" dirty="0"/>
          </a:p>
        </p:txBody>
      </p:sp>
      <p:sp>
        <p:nvSpPr>
          <p:cNvPr id="3" name="Ondertitel 2"/>
          <p:cNvSpPr>
            <a:spLocks noGrp="1"/>
          </p:cNvSpPr>
          <p:nvPr>
            <p:ph type="subTitle" idx="1"/>
          </p:nvPr>
        </p:nvSpPr>
        <p:spPr>
          <a:xfrm>
            <a:off x="571472" y="3143248"/>
            <a:ext cx="2357454" cy="614370"/>
          </a:xfrm>
        </p:spPr>
        <p:txBody>
          <a:bodyPr>
            <a:normAutofit fontScale="85000" lnSpcReduction="10000"/>
          </a:bodyPr>
          <a:lstStyle/>
          <a:p>
            <a:r>
              <a:rPr lang="nl-NL" sz="1800" dirty="0" smtClean="0"/>
              <a:t>Planten zonder duidelijke </a:t>
            </a:r>
          </a:p>
          <a:p>
            <a:r>
              <a:rPr lang="nl-NL" sz="1800" dirty="0" smtClean="0"/>
              <a:t>wortel/stengel en blad</a:t>
            </a:r>
            <a:endParaRPr lang="nl-NL" sz="1800" dirty="0"/>
          </a:p>
        </p:txBody>
      </p:sp>
      <p:sp>
        <p:nvSpPr>
          <p:cNvPr id="4" name="Liggende oorkonde 3"/>
          <p:cNvSpPr/>
          <p:nvPr/>
        </p:nvSpPr>
        <p:spPr>
          <a:xfrm rot="10800000" flipH="1" flipV="1">
            <a:off x="2143108" y="285728"/>
            <a:ext cx="4000528" cy="150019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Rijk van de planten</a:t>
            </a:r>
            <a:endParaRPr lang="nl-NL" sz="3600" dirty="0"/>
          </a:p>
        </p:txBody>
      </p:sp>
      <p:sp>
        <p:nvSpPr>
          <p:cNvPr id="5" name="PIJL-LINKS 4"/>
          <p:cNvSpPr/>
          <p:nvPr/>
        </p:nvSpPr>
        <p:spPr>
          <a:xfrm rot="18455313">
            <a:off x="2041299" y="190121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http://www.directaanzee.nl/Editor/assets/zeegras.jpg"/>
          <p:cNvPicPr>
            <a:picLocks noChangeAspect="1" noChangeArrowheads="1"/>
          </p:cNvPicPr>
          <p:nvPr/>
        </p:nvPicPr>
        <p:blipFill>
          <a:blip r:embed="rId2" cstate="print"/>
          <a:srcRect/>
          <a:stretch>
            <a:fillRect/>
          </a:stretch>
        </p:blipFill>
        <p:spPr bwMode="auto">
          <a:xfrm>
            <a:off x="214282" y="3857628"/>
            <a:ext cx="3810000" cy="2486026"/>
          </a:xfrm>
          <a:prstGeom prst="rect">
            <a:avLst/>
          </a:prstGeom>
          <a:noFill/>
        </p:spPr>
      </p:pic>
      <p:sp>
        <p:nvSpPr>
          <p:cNvPr id="7" name="Actieknop: Verder of Volgende 6">
            <a:hlinkClick r:id="" action="ppaction://hlinkshowjump?jump=nextslide" highlightClick="1"/>
          </p:cNvPr>
          <p:cNvSpPr/>
          <p:nvPr/>
        </p:nvSpPr>
        <p:spPr>
          <a:xfrm>
            <a:off x="7572396" y="5786454"/>
            <a:ext cx="857256"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Actieknop: Terug of Vorige 7">
            <a:hlinkClick r:id="" action="ppaction://hlinkshowjump?jump=previousslide" highlightClick="1"/>
          </p:cNvPr>
          <p:cNvSpPr/>
          <p:nvPr/>
        </p:nvSpPr>
        <p:spPr>
          <a:xfrm>
            <a:off x="6000760" y="5786454"/>
            <a:ext cx="928694" cy="571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88640"/>
            <a:ext cx="8229600" cy="5937523"/>
          </a:xfrm>
        </p:spPr>
        <p:txBody>
          <a:bodyPr>
            <a:normAutofit fontScale="77500" lnSpcReduction="20000"/>
          </a:bodyPr>
          <a:lstStyle/>
          <a:p>
            <a:pPr marL="514350" indent="-514350">
              <a:buFont typeface="+mj-lt"/>
              <a:buAutoNum type="arabicPeriod"/>
            </a:pPr>
            <a:r>
              <a:rPr lang="nl-NL" dirty="0" smtClean="0"/>
              <a:t>Planten </a:t>
            </a:r>
            <a:r>
              <a:rPr lang="nl-NL" dirty="0"/>
              <a:t>zijn foto-autotroof, dat wil zeggen dat ze koolstofdioxide en water omzetten in </a:t>
            </a:r>
            <a:r>
              <a:rPr lang="nl-NL" dirty="0" err="1"/>
              <a:t>carbohydraat</a:t>
            </a:r>
            <a:r>
              <a:rPr lang="nl-NL" dirty="0"/>
              <a:t> en zuurstof (CO</a:t>
            </a:r>
            <a:r>
              <a:rPr lang="nl-NL" baseline="-25000" dirty="0"/>
              <a:t>2</a:t>
            </a:r>
            <a:r>
              <a:rPr lang="nl-NL" dirty="0"/>
              <a:t> + H</a:t>
            </a:r>
            <a:r>
              <a:rPr lang="nl-NL" baseline="-25000" dirty="0"/>
              <a:t>2</a:t>
            </a:r>
            <a:r>
              <a:rPr lang="nl-NL" dirty="0"/>
              <a:t>O =&gt; CH</a:t>
            </a:r>
            <a:r>
              <a:rPr lang="nl-NL" baseline="-25000" dirty="0"/>
              <a:t>2</a:t>
            </a:r>
            <a:r>
              <a:rPr lang="nl-NL" dirty="0"/>
              <a:t>O + O</a:t>
            </a:r>
            <a:r>
              <a:rPr lang="nl-NL" baseline="-25000" dirty="0"/>
              <a:t>2</a:t>
            </a:r>
            <a:r>
              <a:rPr lang="nl-NL" dirty="0"/>
              <a:t> </a:t>
            </a:r>
            <a:r>
              <a:rPr lang="nl-NL" dirty="0" smtClean="0"/>
              <a:t>).</a:t>
            </a:r>
            <a:endParaRPr lang="nl-NL" dirty="0"/>
          </a:p>
          <a:p>
            <a:pPr marL="514350" indent="-514350">
              <a:buFont typeface="+mj-lt"/>
              <a:buAutoNum type="arabicPeriod"/>
            </a:pPr>
            <a:r>
              <a:rPr lang="nl-NL" dirty="0" smtClean="0"/>
              <a:t>Planten </a:t>
            </a:r>
            <a:r>
              <a:rPr lang="nl-NL" dirty="0"/>
              <a:t>hebben een </a:t>
            </a:r>
            <a:r>
              <a:rPr lang="nl-NL" dirty="0" err="1"/>
              <a:t>exo</a:t>
            </a:r>
            <a:r>
              <a:rPr lang="nl-NL" dirty="0"/>
              <a:t>-skelet van </a:t>
            </a:r>
            <a:r>
              <a:rPr lang="nl-NL" dirty="0" smtClean="0"/>
              <a:t>cellulose</a:t>
            </a:r>
            <a:endParaRPr lang="nl-NL" dirty="0"/>
          </a:p>
          <a:p>
            <a:pPr marL="514350" indent="-514350">
              <a:buFont typeface="+mj-lt"/>
              <a:buAutoNum type="arabicPeriod"/>
            </a:pPr>
            <a:r>
              <a:rPr lang="nl-NL" dirty="0" smtClean="0"/>
              <a:t>Ze </a:t>
            </a:r>
            <a:r>
              <a:rPr lang="nl-NL" dirty="0"/>
              <a:t>zijn immobiel, ze kunnen niet bewegen en </a:t>
            </a:r>
            <a:r>
              <a:rPr lang="nl-NL" dirty="0" smtClean="0"/>
              <a:t>weglopen</a:t>
            </a:r>
            <a:endParaRPr lang="nl-NL" dirty="0"/>
          </a:p>
          <a:p>
            <a:pPr marL="514350" indent="-514350">
              <a:buFont typeface="+mj-lt"/>
              <a:buAutoNum type="arabicPeriod"/>
            </a:pPr>
            <a:r>
              <a:rPr lang="nl-NL" dirty="0" smtClean="0"/>
              <a:t>Uit </a:t>
            </a:r>
            <a:r>
              <a:rPr lang="nl-NL" dirty="0"/>
              <a:t>ieder deel van de plant kan een nieuwe plant worden verkregen (stekken; bij dieren kan dit niet)</a:t>
            </a:r>
          </a:p>
          <a:p>
            <a:pPr marL="514350" indent="-514350">
              <a:buFont typeface="+mj-lt"/>
              <a:buAutoNum type="arabicPeriod"/>
            </a:pPr>
            <a:r>
              <a:rPr lang="nl-NL" dirty="0" smtClean="0"/>
              <a:t>Planten </a:t>
            </a:r>
            <a:r>
              <a:rPr lang="nl-NL" dirty="0"/>
              <a:t>hebben een speciale levenscyclus met een haploïd stadium en een diploïd stadium (de zogenaamde </a:t>
            </a:r>
            <a:r>
              <a:rPr lang="nl-NL" dirty="0" err="1"/>
              <a:t>haplo-diplonte</a:t>
            </a:r>
            <a:r>
              <a:rPr lang="nl-NL" dirty="0"/>
              <a:t> levenscyclus, daarover straks meer)</a:t>
            </a:r>
          </a:p>
          <a:p>
            <a:pPr marL="514350" indent="-514350">
              <a:buFont typeface="+mj-lt"/>
              <a:buAutoNum type="arabicPeriod"/>
            </a:pPr>
            <a:r>
              <a:rPr lang="nl-NL" dirty="0" smtClean="0"/>
              <a:t>Tot </a:t>
            </a:r>
            <a:r>
              <a:rPr lang="nl-NL" dirty="0"/>
              <a:t>slot vind je bij planten embryovorming, de zygote ontwikkelt zich binnen de ouderplant, net zoals een menselijke zygote zich binnen de moeder ontwikkelt. Dit laatste kenmerk is een uniek kenmerk voor de groep van de landplanten.</a:t>
            </a:r>
          </a:p>
          <a:p>
            <a:pPr marL="514350" indent="-514350">
              <a:buFont typeface="+mj-lt"/>
              <a:buAutoNum type="arabicPeriod"/>
            </a:pPr>
            <a:endParaRPr lang="nl-NL" dirty="0"/>
          </a:p>
        </p:txBody>
      </p:sp>
    </p:spTree>
    <p:extLst>
      <p:ext uri="{BB962C8B-B14F-4D97-AF65-F5344CB8AC3E}">
        <p14:creationId xmlns:p14="http://schemas.microsoft.com/office/powerpoint/2010/main" val="4129606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Een voorbeeld van een vroege landplant: </a:t>
            </a:r>
            <a:r>
              <a:rPr lang="nl-NL" i="1" dirty="0" err="1" smtClean="0"/>
              <a:t>Cooksonia</a:t>
            </a:r>
            <a:r>
              <a:rPr lang="nl-NL" i="1" dirty="0" smtClean="0"/>
              <a:t> (uitgestorven)</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784" y="1878459"/>
            <a:ext cx="3456384" cy="4536505"/>
          </a:xfrm>
        </p:spPr>
      </p:pic>
    </p:spTree>
    <p:extLst>
      <p:ext uri="{BB962C8B-B14F-4D97-AF65-F5344CB8AC3E}">
        <p14:creationId xmlns:p14="http://schemas.microsoft.com/office/powerpoint/2010/main" val="496001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260648"/>
            <a:ext cx="8229600" cy="6264696"/>
          </a:xfrm>
        </p:spPr>
        <p:txBody>
          <a:bodyPr>
            <a:normAutofit fontScale="77500" lnSpcReduction="20000"/>
          </a:bodyPr>
          <a:lstStyle/>
          <a:p>
            <a:r>
              <a:rPr lang="nl-NL" dirty="0" smtClean="0"/>
              <a:t>We gaan verder met de ontwikkelingen aan </a:t>
            </a:r>
            <a:r>
              <a:rPr lang="nl-NL" dirty="0"/>
              <a:t>de hand van de vier hoofdgroepen: mossen, varens, </a:t>
            </a:r>
            <a:r>
              <a:rPr lang="nl-NL" dirty="0" err="1"/>
              <a:t>gymnospermen</a:t>
            </a:r>
            <a:r>
              <a:rPr lang="nl-NL" dirty="0"/>
              <a:t> (zoals de coniferen) en </a:t>
            </a:r>
            <a:r>
              <a:rPr lang="nl-NL" dirty="0" err="1"/>
              <a:t>angiospermen</a:t>
            </a:r>
            <a:r>
              <a:rPr lang="nl-NL" dirty="0"/>
              <a:t> (bloemplanten). </a:t>
            </a:r>
            <a:endParaRPr lang="nl-NL" dirty="0" smtClean="0"/>
          </a:p>
          <a:p>
            <a:endParaRPr lang="nl-NL" dirty="0"/>
          </a:p>
          <a:p>
            <a:r>
              <a:rPr lang="nl-NL" dirty="0" smtClean="0"/>
              <a:t>Binnen </a:t>
            </a:r>
            <a:r>
              <a:rPr lang="nl-NL" dirty="0"/>
              <a:t>deze plantengroepen zie je een lijn die loopt van mos naar bloemplant. Op deze lijn kun je een aantal duidelijke overgangen zien. Eigenlijk kun je twee hoofdlijnen zien: </a:t>
            </a:r>
            <a:endParaRPr lang="nl-NL" dirty="0" smtClean="0"/>
          </a:p>
          <a:p>
            <a:endParaRPr lang="nl-NL" dirty="0" smtClean="0"/>
          </a:p>
          <a:p>
            <a:r>
              <a:rPr lang="nl-NL" dirty="0" smtClean="0"/>
              <a:t>De </a:t>
            </a:r>
            <a:r>
              <a:rPr lang="nl-NL" dirty="0"/>
              <a:t>eerste is een duidelijk zichtbare lijn die te maken heeft met de omstandigheden waaronder de plant kan groeien (kan de plant bijvoorbeeld goed tegen uitdroging) en hoe de </a:t>
            </a:r>
            <a:r>
              <a:rPr lang="nl-NL" dirty="0" smtClean="0"/>
              <a:t>plant er </a:t>
            </a:r>
            <a:r>
              <a:rPr lang="nl-NL" dirty="0"/>
              <a:t>uitziet (bijvoorbeeld wel of geen bladeren, wel of geen vaatbundelweefsel). </a:t>
            </a:r>
            <a:endParaRPr lang="nl-NL" dirty="0" smtClean="0"/>
          </a:p>
          <a:p>
            <a:r>
              <a:rPr lang="nl-NL" dirty="0" smtClean="0"/>
              <a:t>De </a:t>
            </a:r>
            <a:r>
              <a:rPr lang="nl-NL" dirty="0"/>
              <a:t>tweede lijn is meer verborgen en heeft te maken met de reproductie en verspreiding. Natuurlijk houden beide lijnen nauw verband met elkaar.</a:t>
            </a:r>
            <a:br>
              <a:rPr lang="nl-NL" dirty="0"/>
            </a:br>
            <a:endParaRPr lang="nl-NL" dirty="0"/>
          </a:p>
        </p:txBody>
      </p:sp>
    </p:spTree>
    <p:extLst>
      <p:ext uri="{BB962C8B-B14F-4D97-AF65-F5344CB8AC3E}">
        <p14:creationId xmlns:p14="http://schemas.microsoft.com/office/powerpoint/2010/main" val="2254941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t>1 Ontstaan </a:t>
            </a:r>
            <a:r>
              <a:rPr lang="nl-NL" b="1" dirty="0" err="1" smtClean="0"/>
              <a:t>meercelligen</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869" y="1443043"/>
            <a:ext cx="5340261" cy="4949033"/>
          </a:xfrm>
          <a:prstGeom prst="rect">
            <a:avLst/>
          </a:prstGeom>
        </p:spPr>
      </p:pic>
    </p:spTree>
    <p:extLst>
      <p:ext uri="{BB962C8B-B14F-4D97-AF65-F5344CB8AC3E}">
        <p14:creationId xmlns:p14="http://schemas.microsoft.com/office/powerpoint/2010/main" val="1844573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ssets.kennislink.nl/upload/195301_962_1205771495623-91929_962_1035282059742-Erkens2Afb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3566"/>
            <a:ext cx="4104456" cy="679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941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kennislink.nl/upload/195295_962_1205771495732-91925_962_1035281546899-Erkens2Af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31" y="620688"/>
            <a:ext cx="8532951"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07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ssets.kennislink.nl/upload/195299_962_1205771495647-91928_962_1035282023150-Erkens2Afb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0"/>
            <a:ext cx="5090344" cy="6787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944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ssets.kennislink.nl/upload/195303_962_1205771495545-91930_962_1035281988603-Erkens2Afb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12" y="1417638"/>
            <a:ext cx="7861176" cy="5255381"/>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title"/>
          </p:nvPr>
        </p:nvSpPr>
        <p:spPr/>
        <p:txBody>
          <a:bodyPr>
            <a:normAutofit fontScale="90000"/>
          </a:bodyPr>
          <a:lstStyle/>
          <a:p>
            <a:r>
              <a:rPr lang="nl-NL" dirty="0" smtClean="0"/>
              <a:t>2 Ontstaan van planten met vaatbundels</a:t>
            </a:r>
            <a:endParaRPr lang="nl-NL" dirty="0"/>
          </a:p>
        </p:txBody>
      </p:sp>
    </p:spTree>
    <p:extLst>
      <p:ext uri="{BB962C8B-B14F-4D97-AF65-F5344CB8AC3E}">
        <p14:creationId xmlns:p14="http://schemas.microsoft.com/office/powerpoint/2010/main" val="2176243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Een paardenstaart</a:t>
            </a:r>
            <a:r>
              <a:rPr lang="nl-NL" dirty="0"/>
              <a:t>: </a:t>
            </a:r>
            <a:r>
              <a:rPr lang="nl-NL" i="1" dirty="0" err="1" smtClean="0"/>
              <a:t>Equisetum</a:t>
            </a:r>
            <a:r>
              <a:rPr lang="nl-NL" i="1" dirty="0" smtClean="0"/>
              <a:t> (holpijp)</a:t>
            </a:r>
            <a:endParaRPr lang="nl-NL"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96" y="1383105"/>
            <a:ext cx="3523461" cy="5301208"/>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0661" y="1383105"/>
            <a:ext cx="4956043" cy="3717032"/>
          </a:xfrm>
          <a:prstGeom prst="rect">
            <a:avLst/>
          </a:prstGeom>
        </p:spPr>
      </p:pic>
    </p:spTree>
    <p:extLst>
      <p:ext uri="{BB962C8B-B14F-4D97-AF65-F5344CB8AC3E}">
        <p14:creationId xmlns:p14="http://schemas.microsoft.com/office/powerpoint/2010/main" val="1268150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Ontstaan van bladeren</a:t>
            </a:r>
            <a:endParaRPr lang="nl-NL" dirty="0"/>
          </a:p>
        </p:txBody>
      </p:sp>
      <p:pic>
        <p:nvPicPr>
          <p:cNvPr id="6146" name="Picture 2" descr="http://assets.kennislink.nl/upload/195312_962_1205771495430-91939_962_1035282665365-Erkens2Afb10_jpgii.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780928"/>
            <a:ext cx="759644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23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0694" y="5000636"/>
            <a:ext cx="3071834" cy="642942"/>
          </a:xfrm>
        </p:spPr>
        <p:txBody>
          <a:bodyPr>
            <a:normAutofit/>
          </a:bodyPr>
          <a:lstStyle/>
          <a:p>
            <a:r>
              <a:rPr lang="nl-NL" sz="1600" dirty="0" smtClean="0"/>
              <a:t>Bijvoorbeeld: Mossen/varens</a:t>
            </a:r>
            <a:endParaRPr lang="nl-NL" sz="1600" dirty="0"/>
          </a:p>
        </p:txBody>
      </p:sp>
      <p:sp>
        <p:nvSpPr>
          <p:cNvPr id="4" name="Titel 1"/>
          <p:cNvSpPr txBox="1">
            <a:spLocks/>
          </p:cNvSpPr>
          <p:nvPr/>
        </p:nvSpPr>
        <p:spPr>
          <a:xfrm>
            <a:off x="214282" y="2285992"/>
            <a:ext cx="3286148" cy="114300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0" i="0" u="none" strike="noStrike" kern="1200" cap="none" spc="0" normalizeH="0" baseline="0" noProof="0" dirty="0" smtClean="0">
                <a:ln>
                  <a:noFill/>
                </a:ln>
                <a:solidFill>
                  <a:schemeClr val="tx1"/>
                </a:solidFill>
                <a:effectLst/>
                <a:uLnTx/>
                <a:uFillTx/>
                <a:latin typeface="+mj-lt"/>
                <a:ea typeface="+mj-ea"/>
                <a:cs typeface="+mj-cs"/>
              </a:rPr>
              <a:t>Wieren en algen</a:t>
            </a:r>
          </a:p>
        </p:txBody>
      </p:sp>
      <p:sp>
        <p:nvSpPr>
          <p:cNvPr id="5" name="Ondertitel 2"/>
          <p:cNvSpPr txBox="1">
            <a:spLocks/>
          </p:cNvSpPr>
          <p:nvPr/>
        </p:nvSpPr>
        <p:spPr>
          <a:xfrm>
            <a:off x="571472" y="3143248"/>
            <a:ext cx="2357454" cy="614370"/>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Planten zonder duidelijke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wortel/stengel en blad</a:t>
            </a:r>
          </a:p>
        </p:txBody>
      </p:sp>
      <p:sp>
        <p:nvSpPr>
          <p:cNvPr id="6" name="Liggende oorkonde 5"/>
          <p:cNvSpPr/>
          <p:nvPr/>
        </p:nvSpPr>
        <p:spPr>
          <a:xfrm rot="10800000" flipH="1" flipV="1">
            <a:off x="2143108" y="285728"/>
            <a:ext cx="4000528" cy="150019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Rijk van de planten</a:t>
            </a:r>
            <a:endParaRPr lang="nl-NL" sz="3600" dirty="0"/>
          </a:p>
        </p:txBody>
      </p:sp>
      <p:sp>
        <p:nvSpPr>
          <p:cNvPr id="7" name="PIJL-LINKS 6"/>
          <p:cNvSpPr/>
          <p:nvPr/>
        </p:nvSpPr>
        <p:spPr>
          <a:xfrm rot="18455313">
            <a:off x="1930013" y="193619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2" descr="http://www.directaanzee.nl/Editor/assets/zeegras.jpg"/>
          <p:cNvPicPr>
            <a:picLocks noChangeAspect="1" noChangeArrowheads="1"/>
          </p:cNvPicPr>
          <p:nvPr/>
        </p:nvPicPr>
        <p:blipFill>
          <a:blip r:embed="rId2" cstate="print"/>
          <a:srcRect/>
          <a:stretch>
            <a:fillRect/>
          </a:stretch>
        </p:blipFill>
        <p:spPr bwMode="auto">
          <a:xfrm>
            <a:off x="428596" y="3714753"/>
            <a:ext cx="2500330" cy="1631466"/>
          </a:xfrm>
          <a:prstGeom prst="rect">
            <a:avLst/>
          </a:prstGeom>
          <a:noFill/>
        </p:spPr>
      </p:pic>
      <p:sp>
        <p:nvSpPr>
          <p:cNvPr id="9" name="Tijdelijke aanduiding voor inhoud 8"/>
          <p:cNvSpPr>
            <a:spLocks noGrp="1"/>
          </p:cNvSpPr>
          <p:nvPr>
            <p:ph idx="1"/>
          </p:nvPr>
        </p:nvSpPr>
        <p:spPr>
          <a:xfrm>
            <a:off x="2928926" y="3286124"/>
            <a:ext cx="3357586" cy="1571636"/>
          </a:xfrm>
        </p:spPr>
        <p:txBody>
          <a:bodyPr>
            <a:normAutofit/>
          </a:bodyPr>
          <a:lstStyle/>
          <a:p>
            <a:pPr>
              <a:buNone/>
            </a:pPr>
            <a:r>
              <a:rPr lang="nl-NL" dirty="0" smtClean="0"/>
              <a:t> Sporenplanten</a:t>
            </a:r>
          </a:p>
          <a:p>
            <a:pPr>
              <a:buNone/>
            </a:pPr>
            <a:r>
              <a:rPr lang="nl-NL" sz="1600" dirty="0" smtClean="0"/>
              <a:t>Planten met wortels/stengels en bladeren, zonder bloemen</a:t>
            </a:r>
            <a:endParaRPr lang="nl-NL" sz="1600" dirty="0"/>
          </a:p>
        </p:txBody>
      </p:sp>
      <p:sp>
        <p:nvSpPr>
          <p:cNvPr id="10" name="PIJL-LINKS 9"/>
          <p:cNvSpPr/>
          <p:nvPr/>
        </p:nvSpPr>
        <p:spPr>
          <a:xfrm rot="16200000">
            <a:off x="3468057" y="2246927"/>
            <a:ext cx="1643074" cy="5781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Eurhynchium%20praelongum-fijn%20laddermos-06472.jpg"/>
          <p:cNvPicPr>
            <a:picLocks noChangeAspect="1"/>
          </p:cNvPicPr>
          <p:nvPr/>
        </p:nvPicPr>
        <p:blipFill>
          <a:blip r:embed="rId3" cstate="print"/>
          <a:stretch>
            <a:fillRect/>
          </a:stretch>
        </p:blipFill>
        <p:spPr>
          <a:xfrm>
            <a:off x="3214678" y="4429132"/>
            <a:ext cx="2214578" cy="1660934"/>
          </a:xfrm>
          <a:prstGeom prst="rect">
            <a:avLst/>
          </a:prstGeom>
        </p:spPr>
      </p:pic>
      <p:sp>
        <p:nvSpPr>
          <p:cNvPr id="12" name="Actieknop: Verder of Volgende 11">
            <a:hlinkClick r:id="" action="ppaction://hlinkshowjump?jump=nextslide" highlightClick="1"/>
          </p:cNvPr>
          <p:cNvSpPr/>
          <p:nvPr/>
        </p:nvSpPr>
        <p:spPr>
          <a:xfrm>
            <a:off x="7429520" y="6000768"/>
            <a:ext cx="785818"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Actieknop: Terug of Vorige 12">
            <a:hlinkClick r:id="" action="ppaction://hlinkshowjump?jump=previousslide" highlightClick="1"/>
          </p:cNvPr>
          <p:cNvSpPr/>
          <p:nvPr/>
        </p:nvSpPr>
        <p:spPr>
          <a:xfrm>
            <a:off x="6286512" y="6000768"/>
            <a:ext cx="785818" cy="42862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Mossen</a:t>
            </a:r>
            <a:endParaRPr lang="nl-NL"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71" y="1988840"/>
            <a:ext cx="8690057" cy="3240360"/>
          </a:xfrm>
          <a:prstGeom prst="rect">
            <a:avLst/>
          </a:prstGeom>
        </p:spPr>
      </p:pic>
    </p:spTree>
    <p:extLst>
      <p:ext uri="{BB962C8B-B14F-4D97-AF65-F5344CB8AC3E}">
        <p14:creationId xmlns:p14="http://schemas.microsoft.com/office/powerpoint/2010/main" val="3049106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 Ontstaan van zaden en pollen</a:t>
            </a:r>
            <a:endParaRPr lang="nl-NL" dirty="0"/>
          </a:p>
        </p:txBody>
      </p:sp>
      <p:pic>
        <p:nvPicPr>
          <p:cNvPr id="7170" name="Picture 2" descr="http://assets.kennislink.nl/upload/195314_962_1205771495388-91941_962_1035282835565-Erkens2Afb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636" y="1700808"/>
            <a:ext cx="6552728" cy="491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498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Varens</a:t>
            </a:r>
            <a:endParaRPr lang="nl-NL"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556792"/>
            <a:ext cx="6825429" cy="5119072"/>
          </a:xfrm>
          <a:prstGeom prst="rect">
            <a:avLst/>
          </a:prstGeom>
        </p:spPr>
      </p:pic>
    </p:spTree>
    <p:extLst>
      <p:ext uri="{BB962C8B-B14F-4D97-AF65-F5344CB8AC3E}">
        <p14:creationId xmlns:p14="http://schemas.microsoft.com/office/powerpoint/2010/main" val="461548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5 Ontstaan van bloemen en vruchten</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404" y="1268760"/>
            <a:ext cx="8136396" cy="5424264"/>
          </a:xfrm>
          <a:prstGeom prst="rect">
            <a:avLst/>
          </a:prstGeom>
        </p:spPr>
      </p:pic>
    </p:spTree>
    <p:extLst>
      <p:ext uri="{BB962C8B-B14F-4D97-AF65-F5344CB8AC3E}">
        <p14:creationId xmlns:p14="http://schemas.microsoft.com/office/powerpoint/2010/main" val="145200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28800"/>
            <a:ext cx="3810000" cy="5076825"/>
          </a:xfrm>
          <a:prstGeom prst="rect">
            <a:avLst/>
          </a:prstGeom>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270" y="371475"/>
            <a:ext cx="5325729" cy="3561581"/>
          </a:xfrm>
          <a:prstGeom prst="rect">
            <a:avLst/>
          </a:prstGeom>
        </p:spPr>
      </p:pic>
    </p:spTree>
    <p:extLst>
      <p:ext uri="{BB962C8B-B14F-4D97-AF65-F5344CB8AC3E}">
        <p14:creationId xmlns:p14="http://schemas.microsoft.com/office/powerpoint/2010/main" val="2192441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nl-NL"/>
          </a:p>
        </p:txBody>
      </p:sp>
      <p:sp>
        <p:nvSpPr>
          <p:cNvPr id="4" name="Tijdelijke aanduiding voor inhoud 3"/>
          <p:cNvSpPr>
            <a:spLocks noGrp="1"/>
          </p:cNvSpPr>
          <p:nvPr>
            <p:ph idx="1"/>
          </p:nvPr>
        </p:nvSpPr>
        <p:spPr/>
        <p:txBody>
          <a:bodyPr/>
          <a:lstStyle/>
          <a:p>
            <a:r>
              <a:rPr lang="nl-NL" dirty="0" err="1">
                <a:hlinkClick r:id="rId2"/>
              </a:rPr>
              <a:t>Kahoot</a:t>
            </a:r>
            <a:r>
              <a:rPr lang="nl-NL" dirty="0">
                <a:hlinkClick r:id="rId2"/>
              </a:rPr>
              <a:t>!</a:t>
            </a:r>
          </a:p>
          <a:p>
            <a:endParaRPr lang="nl-NL" dirty="0"/>
          </a:p>
        </p:txBody>
      </p:sp>
    </p:spTree>
    <p:extLst>
      <p:ext uri="{BB962C8B-B14F-4D97-AF65-F5344CB8AC3E}">
        <p14:creationId xmlns:p14="http://schemas.microsoft.com/office/powerpoint/2010/main" val="3496911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Bronnen:</a:t>
            </a:r>
            <a:endParaRPr lang="nl-NL" dirty="0"/>
          </a:p>
        </p:txBody>
      </p:sp>
      <p:sp>
        <p:nvSpPr>
          <p:cNvPr id="3" name="Tijdelijke aanduiding voor inhoud 2"/>
          <p:cNvSpPr>
            <a:spLocks noGrp="1"/>
          </p:cNvSpPr>
          <p:nvPr>
            <p:ph idx="1"/>
          </p:nvPr>
        </p:nvSpPr>
        <p:spPr/>
        <p:txBody>
          <a:bodyPr/>
          <a:lstStyle/>
          <a:p>
            <a:r>
              <a:rPr lang="nl-NL" dirty="0" smtClean="0">
                <a:hlinkClick r:id="rId2"/>
              </a:rPr>
              <a:t>http</a:t>
            </a:r>
            <a:r>
              <a:rPr lang="nl-NL" dirty="0">
                <a:hlinkClick r:id="rId2"/>
              </a:rPr>
              <a:t>://</a:t>
            </a:r>
            <a:r>
              <a:rPr lang="nl-NL" dirty="0" smtClean="0">
                <a:hlinkClick r:id="rId2"/>
              </a:rPr>
              <a:t>www.kennislink.nl/publicaties/de-evolutie-van-het-plantenrijk</a:t>
            </a:r>
            <a:endParaRPr lang="nl-NL" dirty="0" smtClean="0"/>
          </a:p>
          <a:p>
            <a:endParaRPr lang="nl-NL" dirty="0"/>
          </a:p>
        </p:txBody>
      </p:sp>
    </p:spTree>
    <p:extLst>
      <p:ext uri="{BB962C8B-B14F-4D97-AF65-F5344CB8AC3E}">
        <p14:creationId xmlns:p14="http://schemas.microsoft.com/office/powerpoint/2010/main" val="3136135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214282" y="2285992"/>
            <a:ext cx="3286148" cy="114300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0" i="0" u="none" strike="noStrike" kern="1200" cap="none" spc="0" normalizeH="0" baseline="0" noProof="0" dirty="0" smtClean="0">
                <a:ln>
                  <a:noFill/>
                </a:ln>
                <a:solidFill>
                  <a:schemeClr val="tx1"/>
                </a:solidFill>
                <a:effectLst/>
                <a:uLnTx/>
                <a:uFillTx/>
                <a:latin typeface="+mj-lt"/>
                <a:ea typeface="+mj-ea"/>
                <a:cs typeface="+mj-cs"/>
              </a:rPr>
              <a:t>Wieren en algen</a:t>
            </a:r>
          </a:p>
        </p:txBody>
      </p:sp>
      <p:sp>
        <p:nvSpPr>
          <p:cNvPr id="4" name="Ondertitel 2"/>
          <p:cNvSpPr txBox="1">
            <a:spLocks/>
          </p:cNvSpPr>
          <p:nvPr/>
        </p:nvSpPr>
        <p:spPr>
          <a:xfrm>
            <a:off x="571472" y="3143248"/>
            <a:ext cx="2357454" cy="614370"/>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Planten zonder duidelijke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wortel/stengel en blad</a:t>
            </a:r>
          </a:p>
        </p:txBody>
      </p:sp>
      <p:sp>
        <p:nvSpPr>
          <p:cNvPr id="5" name="Liggende oorkonde 4"/>
          <p:cNvSpPr/>
          <p:nvPr/>
        </p:nvSpPr>
        <p:spPr>
          <a:xfrm rot="10800000" flipH="1" flipV="1">
            <a:off x="2143108" y="285728"/>
            <a:ext cx="4000528" cy="150019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Rijk van de planten</a:t>
            </a:r>
            <a:endParaRPr lang="nl-NL" sz="3600" dirty="0"/>
          </a:p>
        </p:txBody>
      </p:sp>
      <p:sp>
        <p:nvSpPr>
          <p:cNvPr id="6" name="PIJL-LINKS 5"/>
          <p:cNvSpPr/>
          <p:nvPr/>
        </p:nvSpPr>
        <p:spPr>
          <a:xfrm rot="18455313">
            <a:off x="1930013" y="193619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2" descr="http://www.directaanzee.nl/Editor/assets/zeegras.jpg"/>
          <p:cNvPicPr>
            <a:picLocks noChangeAspect="1" noChangeArrowheads="1"/>
          </p:cNvPicPr>
          <p:nvPr/>
        </p:nvPicPr>
        <p:blipFill>
          <a:blip r:embed="rId2" cstate="print"/>
          <a:srcRect/>
          <a:stretch>
            <a:fillRect/>
          </a:stretch>
        </p:blipFill>
        <p:spPr bwMode="auto">
          <a:xfrm>
            <a:off x="428596" y="3714753"/>
            <a:ext cx="2500330" cy="1631466"/>
          </a:xfrm>
          <a:prstGeom prst="rect">
            <a:avLst/>
          </a:prstGeom>
          <a:noFill/>
        </p:spPr>
      </p:pic>
      <p:sp>
        <p:nvSpPr>
          <p:cNvPr id="8" name="Tijdelijke aanduiding voor inhoud 8"/>
          <p:cNvSpPr txBox="1">
            <a:spLocks/>
          </p:cNvSpPr>
          <p:nvPr/>
        </p:nvSpPr>
        <p:spPr>
          <a:xfrm>
            <a:off x="2928926" y="3286124"/>
            <a:ext cx="3357586" cy="1571636"/>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3200" b="0" i="0" u="none" strike="noStrike" kern="1200" cap="none" spc="0" normalizeH="0" baseline="0" noProof="0" dirty="0" smtClean="0">
                <a:ln>
                  <a:noFill/>
                </a:ln>
                <a:solidFill>
                  <a:schemeClr val="tx1"/>
                </a:solidFill>
                <a:effectLst/>
                <a:uLnTx/>
                <a:uFillTx/>
                <a:latin typeface="+mn-lt"/>
                <a:ea typeface="+mn-ea"/>
                <a:cs typeface="+mn-cs"/>
              </a:rPr>
              <a:t> Sporenplanten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600" b="0" i="0" u="none" strike="noStrike" kern="1200" cap="none" spc="0" normalizeH="0" baseline="0" noProof="0" dirty="0" smtClean="0">
                <a:ln>
                  <a:noFill/>
                </a:ln>
                <a:solidFill>
                  <a:schemeClr val="tx1"/>
                </a:solidFill>
                <a:effectLst/>
                <a:uLnTx/>
                <a:uFillTx/>
                <a:latin typeface="+mn-lt"/>
                <a:ea typeface="+mn-ea"/>
                <a:cs typeface="+mn-cs"/>
              </a:rPr>
              <a:t>Planten met wortels/stengels en bladeren, zonder bloemen</a:t>
            </a:r>
          </a:p>
        </p:txBody>
      </p:sp>
      <p:sp>
        <p:nvSpPr>
          <p:cNvPr id="9" name="PIJL-LINKS 8"/>
          <p:cNvSpPr/>
          <p:nvPr/>
        </p:nvSpPr>
        <p:spPr>
          <a:xfrm rot="16200000">
            <a:off x="3468057" y="2246927"/>
            <a:ext cx="1643074" cy="5781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descr="Eurhynchium%20praelongum-fijn%20laddermos-06472.jpg"/>
          <p:cNvPicPr>
            <a:picLocks noChangeAspect="1"/>
          </p:cNvPicPr>
          <p:nvPr/>
        </p:nvPicPr>
        <p:blipFill>
          <a:blip r:embed="rId3" cstate="print"/>
          <a:stretch>
            <a:fillRect/>
          </a:stretch>
        </p:blipFill>
        <p:spPr>
          <a:xfrm>
            <a:off x="3214678" y="4429132"/>
            <a:ext cx="2214578" cy="1660934"/>
          </a:xfrm>
          <a:prstGeom prst="rect">
            <a:avLst/>
          </a:prstGeom>
        </p:spPr>
      </p:pic>
      <p:sp>
        <p:nvSpPr>
          <p:cNvPr id="11" name="Actieknop: Verder of Volgende 10">
            <a:hlinkClick r:id="" action="ppaction://hlinkshowjump?jump=nextslide" highlightClick="1"/>
          </p:cNvPr>
          <p:cNvSpPr/>
          <p:nvPr/>
        </p:nvSpPr>
        <p:spPr>
          <a:xfrm>
            <a:off x="7429520" y="6000768"/>
            <a:ext cx="785818"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ctieknop: Terug of Vorige 11">
            <a:hlinkClick r:id="" action="ppaction://hlinkshowjump?jump=previousslide" highlightClick="1"/>
          </p:cNvPr>
          <p:cNvSpPr/>
          <p:nvPr/>
        </p:nvSpPr>
        <p:spPr>
          <a:xfrm>
            <a:off x="6286512" y="6000768"/>
            <a:ext cx="785818" cy="42862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p:cNvSpPr txBox="1"/>
          <p:nvPr/>
        </p:nvSpPr>
        <p:spPr>
          <a:xfrm>
            <a:off x="5715008" y="2643182"/>
            <a:ext cx="2571768" cy="1138773"/>
          </a:xfrm>
          <a:prstGeom prst="rect">
            <a:avLst/>
          </a:prstGeom>
          <a:noFill/>
        </p:spPr>
        <p:txBody>
          <a:bodyPr wrap="square" rtlCol="0">
            <a:spAutoFit/>
          </a:bodyPr>
          <a:lstStyle/>
          <a:p>
            <a:r>
              <a:rPr lang="nl-NL" sz="3600" dirty="0" smtClean="0"/>
              <a:t>Zaadplanten</a:t>
            </a:r>
          </a:p>
          <a:p>
            <a:r>
              <a:rPr lang="nl-NL" sz="1600" dirty="0" smtClean="0"/>
              <a:t>Planten met wortel/stengels en bladeren en bloemen</a:t>
            </a:r>
            <a:endParaRPr lang="nl-NL" sz="1600" dirty="0"/>
          </a:p>
        </p:txBody>
      </p:sp>
      <p:sp>
        <p:nvSpPr>
          <p:cNvPr id="16" name="PIJL-LINKS 15"/>
          <p:cNvSpPr/>
          <p:nvPr/>
        </p:nvSpPr>
        <p:spPr>
          <a:xfrm rot="13666919">
            <a:off x="5448233" y="192586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Afbeelding 16" descr="silene%20latifolia%20alba-avondkoekoeksbloem-02222.jpg"/>
          <p:cNvPicPr>
            <a:picLocks noChangeAspect="1"/>
          </p:cNvPicPr>
          <p:nvPr/>
        </p:nvPicPr>
        <p:blipFill>
          <a:blip r:embed="rId4" cstate="print"/>
          <a:stretch>
            <a:fillRect/>
          </a:stretch>
        </p:blipFill>
        <p:spPr>
          <a:xfrm>
            <a:off x="5786446" y="3857628"/>
            <a:ext cx="2571736" cy="192880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28596" y="357166"/>
            <a:ext cx="4214842" cy="1077218"/>
          </a:xfrm>
          <a:prstGeom prst="rect">
            <a:avLst/>
          </a:prstGeom>
          <a:noFill/>
        </p:spPr>
        <p:txBody>
          <a:bodyPr wrap="square" rtlCol="0">
            <a:spAutoFit/>
          </a:bodyPr>
          <a:lstStyle/>
          <a:p>
            <a:r>
              <a:rPr lang="nl-NL" sz="3200" dirty="0" smtClean="0"/>
              <a:t>Verdere indeling  van de zaadplanten: </a:t>
            </a:r>
            <a:endParaRPr lang="nl-NL" sz="3200" dirty="0"/>
          </a:p>
        </p:txBody>
      </p:sp>
      <p:sp>
        <p:nvSpPr>
          <p:cNvPr id="3" name="Golf 2"/>
          <p:cNvSpPr/>
          <p:nvPr/>
        </p:nvSpPr>
        <p:spPr>
          <a:xfrm>
            <a:off x="3357554" y="1285860"/>
            <a:ext cx="3000396" cy="914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t>Zaadplanten</a:t>
            </a:r>
            <a:endParaRPr lang="nl-NL" sz="2800" dirty="0"/>
          </a:p>
        </p:txBody>
      </p:sp>
      <p:sp>
        <p:nvSpPr>
          <p:cNvPr id="15" name="Actieknop: Verder of Volgende 14">
            <a:hlinkClick r:id="" action="ppaction://hlinkshowjump?jump=nextslide" highlightClick="1"/>
          </p:cNvPr>
          <p:cNvSpPr/>
          <p:nvPr/>
        </p:nvSpPr>
        <p:spPr>
          <a:xfrm>
            <a:off x="7786710" y="5643578"/>
            <a:ext cx="785818" cy="64294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Actieknop: Terug of Vorige 15">
            <a:hlinkClick r:id="" action="ppaction://hlinkshowjump?jump=previousslide" highlightClick="1"/>
          </p:cNvPr>
          <p:cNvSpPr/>
          <p:nvPr/>
        </p:nvSpPr>
        <p:spPr>
          <a:xfrm>
            <a:off x="6572264" y="5643578"/>
            <a:ext cx="785818" cy="64294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28596" y="357166"/>
            <a:ext cx="4214842" cy="1077218"/>
          </a:xfrm>
          <a:prstGeom prst="rect">
            <a:avLst/>
          </a:prstGeom>
          <a:noFill/>
        </p:spPr>
        <p:txBody>
          <a:bodyPr wrap="square" rtlCol="0">
            <a:spAutoFit/>
          </a:bodyPr>
          <a:lstStyle/>
          <a:p>
            <a:r>
              <a:rPr lang="nl-NL" sz="3200" dirty="0" smtClean="0"/>
              <a:t>Verdere indeling  van de zaadplanten: </a:t>
            </a:r>
            <a:endParaRPr lang="nl-NL" sz="3200" dirty="0"/>
          </a:p>
        </p:txBody>
      </p:sp>
      <p:sp>
        <p:nvSpPr>
          <p:cNvPr id="3" name="Golf 2"/>
          <p:cNvSpPr/>
          <p:nvPr/>
        </p:nvSpPr>
        <p:spPr>
          <a:xfrm>
            <a:off x="3357554" y="1285860"/>
            <a:ext cx="3000396" cy="914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t>Zaadplanten</a:t>
            </a:r>
            <a:endParaRPr lang="nl-NL" sz="2800" dirty="0"/>
          </a:p>
        </p:txBody>
      </p:sp>
      <p:sp>
        <p:nvSpPr>
          <p:cNvPr id="4" name="PIJL-LINKS 3"/>
          <p:cNvSpPr/>
          <p:nvPr/>
        </p:nvSpPr>
        <p:spPr>
          <a:xfrm rot="18795838">
            <a:off x="2880020" y="249455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1000100" y="3214686"/>
            <a:ext cx="2549737" cy="1138773"/>
          </a:xfrm>
          <a:prstGeom prst="rect">
            <a:avLst/>
          </a:prstGeom>
          <a:noFill/>
        </p:spPr>
        <p:txBody>
          <a:bodyPr wrap="none" rtlCol="0">
            <a:spAutoFit/>
          </a:bodyPr>
          <a:lstStyle/>
          <a:p>
            <a:r>
              <a:rPr lang="nl-NL" sz="3200" dirty="0" smtClean="0"/>
              <a:t>Naaktzadigen:</a:t>
            </a:r>
          </a:p>
          <a:p>
            <a:r>
              <a:rPr lang="nl-NL" dirty="0" smtClean="0"/>
              <a:t>Bloemen zijn kegels,</a:t>
            </a:r>
          </a:p>
          <a:p>
            <a:r>
              <a:rPr lang="nl-NL" dirty="0" smtClean="0"/>
              <a:t> bladeren zijn naalden</a:t>
            </a:r>
            <a:endParaRPr lang="nl-NL" dirty="0"/>
          </a:p>
        </p:txBody>
      </p:sp>
      <p:pic>
        <p:nvPicPr>
          <p:cNvPr id="6" name="Afbeelding 5" descr="Larix%20decidua-5729.jpg"/>
          <p:cNvPicPr>
            <a:picLocks noChangeAspect="1"/>
          </p:cNvPicPr>
          <p:nvPr/>
        </p:nvPicPr>
        <p:blipFill>
          <a:blip r:embed="rId2" cstate="print"/>
          <a:stretch>
            <a:fillRect/>
          </a:stretch>
        </p:blipFill>
        <p:spPr>
          <a:xfrm>
            <a:off x="785786" y="4357694"/>
            <a:ext cx="2952738" cy="2214554"/>
          </a:xfrm>
          <a:prstGeom prst="rect">
            <a:avLst/>
          </a:prstGeom>
        </p:spPr>
      </p:pic>
      <p:sp>
        <p:nvSpPr>
          <p:cNvPr id="7" name="Actieknop: Verder of Volgende 6">
            <a:hlinkClick r:id="" action="ppaction://hlinkshowjump?jump=nextslide" highlightClick="1"/>
          </p:cNvPr>
          <p:cNvSpPr/>
          <p:nvPr/>
        </p:nvSpPr>
        <p:spPr>
          <a:xfrm>
            <a:off x="7858148" y="5857892"/>
            <a:ext cx="785818"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Actieknop: Terug of Vorige 7">
            <a:hlinkClick r:id="" action="ppaction://hlinkshowjump?jump=previousslide" highlightClick="1"/>
          </p:cNvPr>
          <p:cNvSpPr/>
          <p:nvPr/>
        </p:nvSpPr>
        <p:spPr>
          <a:xfrm>
            <a:off x="6429388" y="5857892"/>
            <a:ext cx="857256" cy="571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28596" y="357166"/>
            <a:ext cx="4214842" cy="1077218"/>
          </a:xfrm>
          <a:prstGeom prst="rect">
            <a:avLst/>
          </a:prstGeom>
          <a:noFill/>
        </p:spPr>
        <p:txBody>
          <a:bodyPr wrap="square" rtlCol="0">
            <a:spAutoFit/>
          </a:bodyPr>
          <a:lstStyle/>
          <a:p>
            <a:r>
              <a:rPr lang="nl-NL" sz="3200" dirty="0" smtClean="0"/>
              <a:t>Verdere indeling  van de zaadplanten: </a:t>
            </a:r>
            <a:endParaRPr lang="nl-NL" sz="3200" dirty="0"/>
          </a:p>
        </p:txBody>
      </p:sp>
      <p:sp>
        <p:nvSpPr>
          <p:cNvPr id="3" name="Golf 2"/>
          <p:cNvSpPr/>
          <p:nvPr/>
        </p:nvSpPr>
        <p:spPr>
          <a:xfrm>
            <a:off x="3357554" y="1285860"/>
            <a:ext cx="3000396" cy="914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t>Zaadplanten</a:t>
            </a:r>
            <a:endParaRPr lang="nl-NL" sz="2800" dirty="0"/>
          </a:p>
        </p:txBody>
      </p:sp>
      <p:sp>
        <p:nvSpPr>
          <p:cNvPr id="4" name="PIJL-LINKS 3"/>
          <p:cNvSpPr/>
          <p:nvPr/>
        </p:nvSpPr>
        <p:spPr>
          <a:xfrm rot="18795838">
            <a:off x="2880020" y="249455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1000100" y="3214686"/>
            <a:ext cx="2549737" cy="1138773"/>
          </a:xfrm>
          <a:prstGeom prst="rect">
            <a:avLst/>
          </a:prstGeom>
          <a:noFill/>
        </p:spPr>
        <p:txBody>
          <a:bodyPr wrap="none" rtlCol="0">
            <a:spAutoFit/>
          </a:bodyPr>
          <a:lstStyle/>
          <a:p>
            <a:r>
              <a:rPr lang="nl-NL" sz="3200" dirty="0" smtClean="0"/>
              <a:t>Naaktzadigen:</a:t>
            </a:r>
          </a:p>
          <a:p>
            <a:r>
              <a:rPr lang="nl-NL" dirty="0" smtClean="0"/>
              <a:t>Bloemen zijn kegels,</a:t>
            </a:r>
          </a:p>
          <a:p>
            <a:r>
              <a:rPr lang="nl-NL" dirty="0" smtClean="0"/>
              <a:t> bladeren zijn naalden</a:t>
            </a:r>
            <a:endParaRPr lang="nl-NL" dirty="0"/>
          </a:p>
        </p:txBody>
      </p:sp>
      <p:pic>
        <p:nvPicPr>
          <p:cNvPr id="6" name="Afbeelding 5" descr="Larix%20decidua-5729.jpg"/>
          <p:cNvPicPr>
            <a:picLocks noChangeAspect="1"/>
          </p:cNvPicPr>
          <p:nvPr/>
        </p:nvPicPr>
        <p:blipFill>
          <a:blip r:embed="rId2" cstate="print"/>
          <a:stretch>
            <a:fillRect/>
          </a:stretch>
        </p:blipFill>
        <p:spPr>
          <a:xfrm>
            <a:off x="785786" y="4357694"/>
            <a:ext cx="2952738" cy="2214554"/>
          </a:xfrm>
          <a:prstGeom prst="rect">
            <a:avLst/>
          </a:prstGeom>
        </p:spPr>
      </p:pic>
      <p:sp>
        <p:nvSpPr>
          <p:cNvPr id="7" name="Actieknop: Verder of Volgende 6">
            <a:hlinkClick r:id="" action="ppaction://hlinkshowjump?jump=nextslide" highlightClick="1"/>
          </p:cNvPr>
          <p:cNvSpPr/>
          <p:nvPr/>
        </p:nvSpPr>
        <p:spPr>
          <a:xfrm>
            <a:off x="7858148" y="5857892"/>
            <a:ext cx="785818"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Actieknop: Terug of Vorige 7">
            <a:hlinkClick r:id="" action="ppaction://hlinkshowjump?jump=previousslide" highlightClick="1"/>
          </p:cNvPr>
          <p:cNvSpPr/>
          <p:nvPr/>
        </p:nvSpPr>
        <p:spPr>
          <a:xfrm>
            <a:off x="6429388" y="5857892"/>
            <a:ext cx="857256" cy="571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RECHTS 8"/>
          <p:cNvSpPr/>
          <p:nvPr/>
        </p:nvSpPr>
        <p:spPr>
          <a:xfrm rot="3007748">
            <a:off x="5283541" y="2531302"/>
            <a:ext cx="1005810" cy="462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p:nvSpPr>
        <p:spPr>
          <a:xfrm>
            <a:off x="4786314" y="3214686"/>
            <a:ext cx="3212033" cy="830997"/>
          </a:xfrm>
          <a:prstGeom prst="rect">
            <a:avLst/>
          </a:prstGeom>
          <a:noFill/>
        </p:spPr>
        <p:txBody>
          <a:bodyPr wrap="none" rtlCol="0">
            <a:spAutoFit/>
          </a:bodyPr>
          <a:lstStyle/>
          <a:p>
            <a:r>
              <a:rPr lang="nl-NL" sz="3200" dirty="0" smtClean="0"/>
              <a:t>Bedektzadigen:</a:t>
            </a:r>
          </a:p>
          <a:p>
            <a:r>
              <a:rPr lang="nl-NL" sz="1600" dirty="0" smtClean="0"/>
              <a:t>Gewone bloemen, gewone bladeren</a:t>
            </a:r>
            <a:endParaRPr lang="nl-NL"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85720" y="357166"/>
            <a:ext cx="6760184" cy="584775"/>
          </a:xfrm>
          <a:prstGeom prst="rect">
            <a:avLst/>
          </a:prstGeom>
          <a:noFill/>
        </p:spPr>
        <p:txBody>
          <a:bodyPr wrap="none" rtlCol="0">
            <a:spAutoFit/>
          </a:bodyPr>
          <a:lstStyle/>
          <a:p>
            <a:r>
              <a:rPr lang="nl-NL" sz="3200" dirty="0" smtClean="0"/>
              <a:t>Verdere indeling van de bedektzadigen:</a:t>
            </a:r>
            <a:endParaRPr lang="nl-NL" sz="3200" dirty="0"/>
          </a:p>
        </p:txBody>
      </p:sp>
      <p:sp>
        <p:nvSpPr>
          <p:cNvPr id="4" name="Golf 3"/>
          <p:cNvSpPr/>
          <p:nvPr/>
        </p:nvSpPr>
        <p:spPr>
          <a:xfrm>
            <a:off x="2285984" y="1357298"/>
            <a:ext cx="3143272" cy="914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Bedektzadigen:</a:t>
            </a:r>
            <a:endParaRPr lang="nl-NL" sz="3600" dirty="0"/>
          </a:p>
        </p:txBody>
      </p:sp>
      <p:sp>
        <p:nvSpPr>
          <p:cNvPr id="6" name="PIJL-LINKS 5"/>
          <p:cNvSpPr/>
          <p:nvPr/>
        </p:nvSpPr>
        <p:spPr>
          <a:xfrm rot="18639967">
            <a:off x="2370811" y="257265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p:cNvSpPr txBox="1"/>
          <p:nvPr/>
        </p:nvSpPr>
        <p:spPr>
          <a:xfrm>
            <a:off x="1000100" y="3357562"/>
            <a:ext cx="3012363" cy="830997"/>
          </a:xfrm>
          <a:prstGeom prst="rect">
            <a:avLst/>
          </a:prstGeom>
          <a:noFill/>
        </p:spPr>
        <p:txBody>
          <a:bodyPr wrap="none" rtlCol="0">
            <a:spAutoFit/>
          </a:bodyPr>
          <a:lstStyle/>
          <a:p>
            <a:r>
              <a:rPr lang="nl-NL" sz="3200" dirty="0" smtClean="0"/>
              <a:t>Eenzaadlobbigen</a:t>
            </a:r>
          </a:p>
          <a:p>
            <a:r>
              <a:rPr lang="nl-NL" sz="1600" dirty="0" smtClean="0"/>
              <a:t>Zaden bestaan uit één zaadlob,</a:t>
            </a:r>
            <a:endParaRPr lang="nl-NL" sz="1600" dirty="0"/>
          </a:p>
        </p:txBody>
      </p:sp>
      <p:pic>
        <p:nvPicPr>
          <p:cNvPr id="8" name="Afbeelding 7" descr="ammophila%20arenaria-helm-03624.jpg"/>
          <p:cNvPicPr>
            <a:picLocks noChangeAspect="1"/>
          </p:cNvPicPr>
          <p:nvPr/>
        </p:nvPicPr>
        <p:blipFill>
          <a:blip r:embed="rId2" cstate="print"/>
          <a:stretch>
            <a:fillRect/>
          </a:stretch>
        </p:blipFill>
        <p:spPr>
          <a:xfrm>
            <a:off x="428596" y="4143380"/>
            <a:ext cx="2928926" cy="2196695"/>
          </a:xfrm>
          <a:prstGeom prst="rect">
            <a:avLst/>
          </a:prstGeom>
        </p:spPr>
      </p:pic>
      <p:sp>
        <p:nvSpPr>
          <p:cNvPr id="9" name="Tekstvak 8"/>
          <p:cNvSpPr txBox="1"/>
          <p:nvPr/>
        </p:nvSpPr>
        <p:spPr>
          <a:xfrm>
            <a:off x="3428992" y="5429264"/>
            <a:ext cx="3224088" cy="369332"/>
          </a:xfrm>
          <a:prstGeom prst="rect">
            <a:avLst/>
          </a:prstGeom>
          <a:noFill/>
        </p:spPr>
        <p:txBody>
          <a:bodyPr wrap="none" rtlCol="0">
            <a:spAutoFit/>
          </a:bodyPr>
          <a:lstStyle/>
          <a:p>
            <a:r>
              <a:rPr lang="nl-NL" dirty="0" smtClean="0"/>
              <a:t>Grassen/granen en bolgewassen</a:t>
            </a:r>
            <a:endParaRPr lang="nl-NL" dirty="0"/>
          </a:p>
        </p:txBody>
      </p:sp>
      <p:sp>
        <p:nvSpPr>
          <p:cNvPr id="10" name="Actieknop: Verder of Volgende 9">
            <a:hlinkClick r:id="" action="ppaction://hlinkshowjump?jump=nextslide" highlightClick="1"/>
          </p:cNvPr>
          <p:cNvSpPr/>
          <p:nvPr/>
        </p:nvSpPr>
        <p:spPr>
          <a:xfrm>
            <a:off x="7786710" y="6000768"/>
            <a:ext cx="785818" cy="50006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Actieknop: Terug of Vorige 10">
            <a:hlinkClick r:id="" action="ppaction://hlinkshowjump?jump=previousslide" highlightClick="1"/>
          </p:cNvPr>
          <p:cNvSpPr/>
          <p:nvPr/>
        </p:nvSpPr>
        <p:spPr>
          <a:xfrm>
            <a:off x="6572264" y="6000768"/>
            <a:ext cx="857256" cy="50006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85720" y="357166"/>
            <a:ext cx="6760184" cy="584775"/>
          </a:xfrm>
          <a:prstGeom prst="rect">
            <a:avLst/>
          </a:prstGeom>
          <a:noFill/>
        </p:spPr>
        <p:txBody>
          <a:bodyPr wrap="none" rtlCol="0">
            <a:spAutoFit/>
          </a:bodyPr>
          <a:lstStyle/>
          <a:p>
            <a:r>
              <a:rPr lang="nl-NL" sz="3200" dirty="0" smtClean="0"/>
              <a:t>Verdere indeling van de bedektzadigen:</a:t>
            </a:r>
            <a:endParaRPr lang="nl-NL" sz="3200" dirty="0"/>
          </a:p>
        </p:txBody>
      </p:sp>
      <p:sp>
        <p:nvSpPr>
          <p:cNvPr id="3" name="Golf 2"/>
          <p:cNvSpPr/>
          <p:nvPr/>
        </p:nvSpPr>
        <p:spPr>
          <a:xfrm>
            <a:off x="2285984" y="1357298"/>
            <a:ext cx="3143272" cy="914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Bedektzadigen:</a:t>
            </a:r>
            <a:endParaRPr lang="nl-NL" sz="3600" dirty="0"/>
          </a:p>
        </p:txBody>
      </p:sp>
      <p:sp>
        <p:nvSpPr>
          <p:cNvPr id="4" name="PIJL-LINKS 3"/>
          <p:cNvSpPr/>
          <p:nvPr/>
        </p:nvSpPr>
        <p:spPr>
          <a:xfrm rot="18639967">
            <a:off x="2370811" y="257265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1000100" y="3357562"/>
            <a:ext cx="3012363" cy="830997"/>
          </a:xfrm>
          <a:prstGeom prst="rect">
            <a:avLst/>
          </a:prstGeom>
          <a:noFill/>
        </p:spPr>
        <p:txBody>
          <a:bodyPr wrap="none" rtlCol="0">
            <a:spAutoFit/>
          </a:bodyPr>
          <a:lstStyle/>
          <a:p>
            <a:r>
              <a:rPr lang="nl-NL" sz="3200" dirty="0" smtClean="0"/>
              <a:t>Eenzaadlobbigen</a:t>
            </a:r>
          </a:p>
          <a:p>
            <a:r>
              <a:rPr lang="nl-NL" sz="1600" dirty="0" smtClean="0"/>
              <a:t>Zaden bestaan uit één zaadlob,</a:t>
            </a:r>
            <a:endParaRPr lang="nl-NL" sz="1600" dirty="0"/>
          </a:p>
        </p:txBody>
      </p:sp>
      <p:pic>
        <p:nvPicPr>
          <p:cNvPr id="6" name="Afbeelding 5" descr="ammophila%20arenaria-helm-03624.jpg"/>
          <p:cNvPicPr>
            <a:picLocks noChangeAspect="1"/>
          </p:cNvPicPr>
          <p:nvPr/>
        </p:nvPicPr>
        <p:blipFill>
          <a:blip r:embed="rId2" cstate="print"/>
          <a:stretch>
            <a:fillRect/>
          </a:stretch>
        </p:blipFill>
        <p:spPr>
          <a:xfrm>
            <a:off x="428596" y="4143380"/>
            <a:ext cx="2928926" cy="2196695"/>
          </a:xfrm>
          <a:prstGeom prst="rect">
            <a:avLst/>
          </a:prstGeom>
        </p:spPr>
      </p:pic>
      <p:sp>
        <p:nvSpPr>
          <p:cNvPr id="8" name="Actieknop: Verder of Volgende 7">
            <a:hlinkClick r:id="" action="ppaction://hlinkshowjump?jump=nextslide" highlightClick="1"/>
          </p:cNvPr>
          <p:cNvSpPr/>
          <p:nvPr/>
        </p:nvSpPr>
        <p:spPr>
          <a:xfrm>
            <a:off x="7786710" y="6000768"/>
            <a:ext cx="785818" cy="50006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Actieknop: Terug of Vorige 8">
            <a:hlinkClick r:id="" action="ppaction://hlinkshowjump?jump=previousslide" highlightClick="1"/>
          </p:cNvPr>
          <p:cNvSpPr/>
          <p:nvPr/>
        </p:nvSpPr>
        <p:spPr>
          <a:xfrm>
            <a:off x="6572264" y="6000768"/>
            <a:ext cx="857256" cy="50006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OMLAAG 9"/>
          <p:cNvSpPr/>
          <p:nvPr/>
        </p:nvSpPr>
        <p:spPr>
          <a:xfrm rot="19795041">
            <a:off x="4543668" y="2407120"/>
            <a:ext cx="428628"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4286248" y="3429000"/>
            <a:ext cx="3275448" cy="830997"/>
          </a:xfrm>
          <a:prstGeom prst="rect">
            <a:avLst/>
          </a:prstGeom>
          <a:noFill/>
        </p:spPr>
        <p:txBody>
          <a:bodyPr wrap="none" rtlCol="0">
            <a:spAutoFit/>
          </a:bodyPr>
          <a:lstStyle/>
          <a:p>
            <a:r>
              <a:rPr lang="nl-NL" sz="3200" dirty="0" smtClean="0"/>
              <a:t>Tweezaadlobbigen</a:t>
            </a:r>
          </a:p>
          <a:p>
            <a:r>
              <a:rPr lang="nl-NL" sz="1600" dirty="0" smtClean="0"/>
              <a:t>Zaden bestaan uit twee zaadlobben</a:t>
            </a:r>
            <a:endParaRPr lang="nl-NL" sz="1600" dirty="0"/>
          </a:p>
        </p:txBody>
      </p:sp>
      <p:pic>
        <p:nvPicPr>
          <p:cNvPr id="15362" name="Picture 2" descr="http://www.dekooktips.com/warenkennis/noten/pinda.jpg"/>
          <p:cNvPicPr>
            <a:picLocks noChangeAspect="1" noChangeArrowheads="1"/>
          </p:cNvPicPr>
          <p:nvPr/>
        </p:nvPicPr>
        <p:blipFill>
          <a:blip r:embed="rId3" cstate="print"/>
          <a:srcRect/>
          <a:stretch>
            <a:fillRect/>
          </a:stretch>
        </p:blipFill>
        <p:spPr bwMode="auto">
          <a:xfrm>
            <a:off x="4429124" y="4357694"/>
            <a:ext cx="1905000" cy="1905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EE0D3F19491744BA5798DDC01C3F5E" ma:contentTypeVersion="1" ma:contentTypeDescription="Een nieuw document maken." ma:contentTypeScope="" ma:versionID="37b6921aaeb1bd2e13ed4aa8e7019b96">
  <xsd:schema xmlns:xsd="http://www.w3.org/2001/XMLSchema" xmlns:p="http://schemas.microsoft.com/office/2006/metadata/properties" xmlns:ns1="http://schemas.microsoft.com/sharepoint/v3" targetNamespace="http://schemas.microsoft.com/office/2006/metadata/properties" ma:root="true" ma:fieldsID="006e98299f7278f1b16452afcf7c56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Begindatum van de planning" ma:description="" ma:hidden="true" ma:internalName="PublishingStartDate">
      <xsd:simpleType>
        <xsd:restriction base="dms:Unknown"/>
      </xsd:simpleType>
    </xsd:element>
    <xsd:element name="PublishingExpirationDate" ma:index="9" nillable="true" ma:displayName="Einddatum van de planning"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3320B9-2AF9-408B-B815-6873E8A409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C760983-1967-400D-B67F-906DBAF84064}">
  <ds:schemaRefs>
    <ds:schemaRef ds:uri="http://schemas.microsoft.com/office/2006/metadata/properties"/>
    <ds:schemaRef ds:uri="http://schemas.microsoft.com/sharepoint/v3"/>
    <ds:schemaRef ds:uri="http://schemas.openxmlformats.org/package/2006/metadata/core-properties"/>
    <ds:schemaRef ds:uri="http://purl.org/dc/dcmitype/"/>
    <ds:schemaRef ds:uri="http://www.w3.org/XML/1998/namespace"/>
    <ds:schemaRef ds:uri="http://schemas.microsoft.com/office/2006/documentManagement/types"/>
    <ds:schemaRef ds:uri="http://purl.org/dc/terms/"/>
    <ds:schemaRef ds:uri="http://purl.org/dc/elements/1.1/"/>
  </ds:schemaRefs>
</ds:datastoreItem>
</file>

<file path=customXml/itemProps3.xml><?xml version="1.0" encoding="utf-8"?>
<ds:datastoreItem xmlns:ds="http://schemas.openxmlformats.org/officeDocument/2006/customXml" ds:itemID="{88D1557E-1B1C-4EE1-80B3-B51BCE066D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230</TotalTime>
  <Words>855</Words>
  <Application>Microsoft Office PowerPoint</Application>
  <PresentationFormat>Diavoorstelling (4:3)</PresentationFormat>
  <Paragraphs>90</Paragraphs>
  <Slides>36</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36</vt:i4>
      </vt:variant>
    </vt:vector>
  </HeadingPairs>
  <TitlesOfParts>
    <vt:vector size="39" baseType="lpstr">
      <vt:lpstr>Arial</vt:lpstr>
      <vt:lpstr>Calibri</vt:lpstr>
      <vt:lpstr>Office-thema</vt:lpstr>
      <vt:lpstr>Plantenrijk</vt:lpstr>
      <vt:lpstr>Wieren en algen</vt:lpstr>
      <vt:lpstr>Bijvoorbeeld: Mossen/varens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Verrijking niveau 3/4</vt:lpstr>
      <vt:lpstr>PowerPoint-presentatie</vt:lpstr>
      <vt:lpstr>PowerPoint-presentatie</vt:lpstr>
      <vt:lpstr>PowerPoint-presentatie</vt:lpstr>
      <vt:lpstr>PowerPoint-presentatie</vt:lpstr>
      <vt:lpstr>PowerPoint-presentatie</vt:lpstr>
      <vt:lpstr>Landplanten</vt:lpstr>
      <vt:lpstr>PowerPoint-presentatie</vt:lpstr>
      <vt:lpstr>Een voorbeeld van een vroege landplant: Cooksonia (uitgestorven)</vt:lpstr>
      <vt:lpstr>PowerPoint-presentatie</vt:lpstr>
      <vt:lpstr>1 Ontstaan meercelligen</vt:lpstr>
      <vt:lpstr>PowerPoint-presentatie</vt:lpstr>
      <vt:lpstr>PowerPoint-presentatie</vt:lpstr>
      <vt:lpstr>PowerPoint-presentatie</vt:lpstr>
      <vt:lpstr>2 Ontstaan van planten met vaatbundels</vt:lpstr>
      <vt:lpstr>Een paardenstaart: Equisetum (holpijp)</vt:lpstr>
      <vt:lpstr>3 Ontstaan van bladeren</vt:lpstr>
      <vt:lpstr>Mossen</vt:lpstr>
      <vt:lpstr>4 Ontstaan van zaden en pollen</vt:lpstr>
      <vt:lpstr>Varens</vt:lpstr>
      <vt:lpstr>5 Ontstaan van bloemen en vruchten</vt:lpstr>
      <vt:lpstr>PowerPoint-presentatie</vt:lpstr>
      <vt:lpstr>PowerPoint-presentatie</vt:lpstr>
      <vt:lpstr>Bronnen:</vt:lpstr>
    </vt:vector>
  </TitlesOfParts>
  <Company>Dunamare Onderwijsgroep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Plantenrijk</dc:title>
  <dc:creator>J.vanBellen</dc:creator>
  <cp:lastModifiedBy>Gemmy Duisters</cp:lastModifiedBy>
  <cp:revision>22</cp:revision>
  <dcterms:created xsi:type="dcterms:W3CDTF">2011-02-05T08:27:06Z</dcterms:created>
  <dcterms:modified xsi:type="dcterms:W3CDTF">2015-09-23T23:12:07Z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0x010100F4EE0D3F19491744BA5798DDC01C3F5E</vt:lpwstr>
  </property>
</Properties>
</file>